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68" r:id="rId4"/>
    <p:sldId id="269" r:id="rId5"/>
    <p:sldId id="260" r:id="rId6"/>
    <p:sldId id="261" r:id="rId7"/>
    <p:sldId id="262" r:id="rId8"/>
    <p:sldId id="263" r:id="rId9"/>
    <p:sldId id="267" r:id="rId10"/>
    <p:sldId id="264" r:id="rId11"/>
    <p:sldId id="266" r:id="rId12"/>
  </p:sldIdLst>
  <p:sldSz cx="9144000" cy="5143500" type="screen16x9"/>
  <p:notesSz cx="6858000" cy="9144000"/>
  <p:embeddedFontLst>
    <p:embeddedFont>
      <p:font typeface="NanumGothic ExtraBold" panose="020B0600000101010101" charset="-127"/>
      <p:bold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유나현" initials="유" lastIdx="1" clrIdx="0">
    <p:extLst>
      <p:ext uri="{19B8F6BF-5375-455C-9EA6-DF929625EA0E}">
        <p15:presenceInfo xmlns:p15="http://schemas.microsoft.com/office/powerpoint/2012/main" userId="S::nahyunryou@cau.ac.kr::661337ca-902f-45e7-b8c6-cb57ac831da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8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2" y="2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74263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19378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86799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0297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2873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62169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58861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43847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0977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스터디 </a:t>
            </a:r>
            <a:r>
              <a:rPr lang="en-US" altLang="ko" sz="2500" b="1" dirty="0">
                <a:solidFill>
                  <a:srgbClr val="19264B"/>
                </a:solidFill>
              </a:rPr>
              <a:t>Kaggle/</a:t>
            </a:r>
            <a:r>
              <a:rPr lang="en-US" altLang="ko" sz="2500" b="1" dirty="0" err="1">
                <a:solidFill>
                  <a:srgbClr val="19264B"/>
                </a:solidFill>
              </a:rPr>
              <a:t>Dacon</a:t>
            </a:r>
            <a:r>
              <a:rPr lang="en-US" altLang="ko" sz="2500" b="1" dirty="0">
                <a:solidFill>
                  <a:srgbClr val="19264B"/>
                </a:solidFill>
              </a:rPr>
              <a:t> 1</a:t>
            </a:r>
            <a:r>
              <a:rPr lang="ko-KR" altLang="en-US" sz="2500" b="1" dirty="0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</a:t>
            </a:r>
            <a:r>
              <a:rPr lang="en-US" altLang="ko" dirty="0">
                <a:solidFill>
                  <a:srgbClr val="19264B"/>
                </a:solidFill>
              </a:rPr>
              <a:t>5</a:t>
            </a:r>
            <a:r>
              <a:rPr lang="ko" dirty="0">
                <a:solidFill>
                  <a:srgbClr val="19264B"/>
                </a:solidFill>
              </a:rPr>
              <a:t>.</a:t>
            </a:r>
            <a:r>
              <a:rPr lang="en-US" altLang="ko" dirty="0">
                <a:solidFill>
                  <a:srgbClr val="19264B"/>
                </a:solidFill>
              </a:rPr>
              <a:t>17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</a:t>
            </a:r>
            <a:r>
              <a:rPr lang="en-US" altLang="ko" sz="1100" dirty="0">
                <a:solidFill>
                  <a:srgbClr val="19264B"/>
                </a:solidFill>
              </a:rPr>
              <a:t> </a:t>
            </a:r>
            <a:r>
              <a:rPr lang="ko-KR" altLang="en-US" sz="1100" dirty="0">
                <a:solidFill>
                  <a:srgbClr val="19264B"/>
                </a:solidFill>
              </a:rPr>
              <a:t>유나현 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Pooling Layer (Max Pooling)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02AE462-F865-EF12-FABF-FC9762CDF3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4563" y="952305"/>
            <a:ext cx="5721560" cy="301134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AA01116-2737-D87F-62B0-580EFB7FEF09}"/>
              </a:ext>
            </a:extLst>
          </p:cNvPr>
          <p:cNvSpPr txBox="1"/>
          <p:nvPr/>
        </p:nvSpPr>
        <p:spPr>
          <a:xfrm>
            <a:off x="1871663" y="4131493"/>
            <a:ext cx="67508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CNN</a:t>
            </a:r>
            <a:r>
              <a:rPr lang="ko-KR" altLang="en-US" dirty="0"/>
              <a:t>에서는 주로 </a:t>
            </a:r>
            <a:r>
              <a:rPr lang="en-US" altLang="ko-KR" dirty="0"/>
              <a:t>Max Pooling </a:t>
            </a:r>
            <a:r>
              <a:rPr lang="ko-KR" altLang="en-US" dirty="0"/>
              <a:t>사용한다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 경우에는 선택 영역에서 가장 큰 값을 해당 영역의 </a:t>
            </a:r>
            <a:r>
              <a:rPr lang="ko-KR" altLang="en-US" dirty="0" err="1"/>
              <a:t>대표값으로</a:t>
            </a:r>
            <a:r>
              <a:rPr lang="ko-KR" altLang="en-US" dirty="0"/>
              <a:t> 설정하는 것과 같다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6024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542300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CODE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032BEAA-AFDF-71BB-A665-CF4350E350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5956" y="1055550"/>
            <a:ext cx="6578786" cy="3654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69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262100"/>
            <a:ext cx="4287600" cy="3414600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" alt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이곳에 만나서 찍은 사진을 넣어주세요</a:t>
            </a:r>
            <a:r>
              <a:rPr kumimoji="0" lang="en-US" altLang="ko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.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(</a:t>
            </a:r>
            <a:r>
              <a:rPr kumimoji="0" lang="ko" alt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비대면일 경우엔 화면 캡쳐 이용</a:t>
            </a:r>
            <a:r>
              <a:rPr kumimoji="0" lang="en-US" altLang="ko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)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" alt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얼굴이 나오게 찍어주셔야 합니다</a:t>
            </a:r>
            <a:r>
              <a:rPr kumimoji="0" lang="en-US" altLang="ko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:D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" altLang="en-US" sz="2000" b="0" i="0" u="none" strike="noStrike" kern="0" cap="none" spc="0" normalizeH="0" baseline="0" noProof="0">
                <a:ln>
                  <a:noFill/>
                </a:ln>
                <a:solidFill>
                  <a:srgbClr val="19264B"/>
                </a:solidFill>
                <a:effectLst/>
                <a:uLnTx/>
                <a:uFillTx/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19264B"/>
              </a:solidFill>
              <a:effectLst/>
              <a:uLnTx/>
              <a:uFillTx/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137600" y="1820125"/>
            <a:ext cx="2282100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스터디원 </a:t>
            </a:r>
            <a:r>
              <a:rPr kumimoji="0" lang="en-US" altLang="ko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1 : </a:t>
            </a:r>
            <a:r>
              <a:rPr lang="ko-KR" altLang="en-US" dirty="0"/>
              <a:t>이주현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스터디원 </a:t>
            </a:r>
            <a:r>
              <a:rPr kumimoji="0" lang="en-US" altLang="ko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2 : </a:t>
            </a:r>
            <a:r>
              <a:rPr kumimoji="0" lang="ko-KR" alt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방수민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스터디원 </a:t>
            </a:r>
            <a:r>
              <a:rPr kumimoji="0" lang="en-US" altLang="ko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3 : </a:t>
            </a:r>
            <a:r>
              <a:rPr lang="ko-KR" altLang="en-US" dirty="0"/>
              <a:t>유나현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D99C26A-2DF7-3433-4315-D1FA847AC2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960192" y="1629947"/>
            <a:ext cx="3565716" cy="267890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생육 환경 최적화 경진대회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B02AD8-3BE9-80EB-244A-79DDE54B6EF5}"/>
              </a:ext>
            </a:extLst>
          </p:cNvPr>
          <p:cNvSpPr txBox="1"/>
          <p:nvPr/>
        </p:nvSpPr>
        <p:spPr>
          <a:xfrm>
            <a:off x="1754820" y="4135604"/>
            <a:ext cx="69794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청경채</a:t>
            </a:r>
            <a:r>
              <a:rPr lang="ko-KR" altLang="en-US" dirty="0"/>
              <a:t> 사진과 환경 데이터를 활용한 </a:t>
            </a:r>
            <a:r>
              <a:rPr lang="ko-KR" altLang="en-US" dirty="0" err="1"/>
              <a:t>잎면적</a:t>
            </a:r>
            <a:r>
              <a:rPr lang="ko-KR" altLang="en-US" dirty="0"/>
              <a:t> 예측 알고리즘 개발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0EF3F7F-BE60-0C80-4091-D607B2376A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9621" y="899989"/>
            <a:ext cx="6933461" cy="323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6089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71168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CNN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모델의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구조와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Layer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종류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4CDF387-3D9C-E39D-F735-9FC28A26BC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6336" y="1444707"/>
            <a:ext cx="7240438" cy="2446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429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 Layer (Color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이미지는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</a:t>
            </a: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B44D2B8-46FA-0453-EAA6-A9368B8437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9038" y="845454"/>
            <a:ext cx="6610463" cy="25723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7AD7DB-B24F-2483-3592-76E8035B55EC}"/>
              </a:ext>
            </a:extLst>
          </p:cNvPr>
          <p:cNvSpPr txBox="1"/>
          <p:nvPr/>
        </p:nvSpPr>
        <p:spPr>
          <a:xfrm>
            <a:off x="1740474" y="3638277"/>
            <a:ext cx="67534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이미지 데이터는 그림과 같이 높이</a:t>
            </a:r>
            <a:r>
              <a:rPr lang="en-US" altLang="ko-KR" dirty="0"/>
              <a:t>X</a:t>
            </a:r>
            <a:r>
              <a:rPr lang="ko-KR" altLang="en-US" dirty="0"/>
              <a:t>너비</a:t>
            </a:r>
            <a:r>
              <a:rPr lang="en-US" altLang="ko-KR" dirty="0"/>
              <a:t>X</a:t>
            </a:r>
            <a:r>
              <a:rPr lang="ko-KR" altLang="en-US" dirty="0"/>
              <a:t>채널의 </a:t>
            </a:r>
            <a:r>
              <a:rPr lang="en-US" altLang="ko-KR" dirty="0"/>
              <a:t>3</a:t>
            </a:r>
            <a:r>
              <a:rPr lang="ko-KR" altLang="en-US" dirty="0"/>
              <a:t>차원 </a:t>
            </a:r>
            <a:r>
              <a:rPr lang="ko-KR" altLang="en-US" dirty="0" err="1"/>
              <a:t>텐서</a:t>
            </a:r>
            <a:r>
              <a:rPr lang="ko-KR" altLang="en-US" dirty="0"/>
              <a:t> </a:t>
            </a:r>
            <a:r>
              <a:rPr lang="en-US" altLang="ko-KR" dirty="0"/>
              <a:t>(tensor)</a:t>
            </a:r>
            <a:r>
              <a:rPr lang="ko-KR" altLang="en-US" dirty="0"/>
              <a:t>로 표현될 수 있다</a:t>
            </a:r>
            <a:r>
              <a:rPr lang="en-US" altLang="ko-KR" dirty="0"/>
              <a:t>. </a:t>
            </a:r>
            <a:r>
              <a:rPr lang="ko-KR" altLang="en-US" dirty="0"/>
              <a:t>만약</a:t>
            </a:r>
            <a:r>
              <a:rPr lang="en-US" altLang="ko-KR" dirty="0"/>
              <a:t>, </a:t>
            </a:r>
            <a:r>
              <a:rPr lang="ko-KR" altLang="en-US" dirty="0"/>
              <a:t>이미지의 색상이 </a:t>
            </a:r>
            <a:r>
              <a:rPr lang="en-US" altLang="ko-KR" dirty="0"/>
              <a:t>RGB </a:t>
            </a:r>
            <a:r>
              <a:rPr lang="ko-KR" altLang="en-US" dirty="0"/>
              <a:t>코드로 표현되었다면</a:t>
            </a:r>
            <a:r>
              <a:rPr lang="en-US" altLang="ko-KR" dirty="0"/>
              <a:t>, </a:t>
            </a:r>
            <a:r>
              <a:rPr lang="ko-KR" altLang="en-US" dirty="0"/>
              <a:t>채널의 크기는 </a:t>
            </a:r>
            <a:r>
              <a:rPr lang="en-US" altLang="ko-KR" dirty="0"/>
              <a:t>3</a:t>
            </a:r>
            <a:r>
              <a:rPr lang="ko-KR" altLang="en-US" dirty="0"/>
              <a:t>이 되며 각각의 채널에는 </a:t>
            </a:r>
            <a:r>
              <a:rPr lang="en-US" altLang="ko-KR" dirty="0"/>
              <a:t>R, G, B </a:t>
            </a:r>
            <a:r>
              <a:rPr lang="ko-KR" altLang="en-US" dirty="0"/>
              <a:t>값이 저장된다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5650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 Layer (</a:t>
            </a: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Filter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적용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2B98EFF-A0EC-ECE8-5312-674156178A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8788" y="1137721"/>
            <a:ext cx="6868371" cy="23690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56F3EB-0959-8D8D-7B7D-48B31765D42B}"/>
              </a:ext>
            </a:extLst>
          </p:cNvPr>
          <p:cNvSpPr txBox="1"/>
          <p:nvPr/>
        </p:nvSpPr>
        <p:spPr>
          <a:xfrm>
            <a:off x="1810596" y="3799026"/>
            <a:ext cx="6786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하나의 </a:t>
            </a:r>
            <a:r>
              <a:rPr lang="ko-KR" altLang="en-US" dirty="0" err="1"/>
              <a:t>합성곱</a:t>
            </a:r>
            <a:r>
              <a:rPr lang="ko-KR" altLang="en-US" dirty="0"/>
              <a:t> 계층에는 입력되는 이미지의 채널 개수만큼 필터가 존재하며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각 채널에 할당된 필터를 적용함으로써 </a:t>
            </a:r>
            <a:r>
              <a:rPr lang="ko-KR" altLang="en-US" dirty="0" err="1"/>
              <a:t>합성곱</a:t>
            </a:r>
            <a:r>
              <a:rPr lang="ko-KR" altLang="en-US" dirty="0"/>
              <a:t> 계층의 출력 이미지가 생성된다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94268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 Layer (</a:t>
            </a: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Stride)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BB37E5-071A-72CD-B8F1-B9F4CAC94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1643" y="1618164"/>
            <a:ext cx="6833607" cy="13230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5008174-D8A9-C47D-A8E1-442B608DCC6B}"/>
              </a:ext>
            </a:extLst>
          </p:cNvPr>
          <p:cNvSpPr txBox="1"/>
          <p:nvPr/>
        </p:nvSpPr>
        <p:spPr>
          <a:xfrm>
            <a:off x="1721643" y="3344567"/>
            <a:ext cx="683360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이미지에 대해 필터를 적용할 때는 필터의 </a:t>
            </a:r>
            <a:r>
              <a:rPr lang="ko-KR" altLang="en-US" dirty="0" err="1"/>
              <a:t>이동량을</a:t>
            </a:r>
            <a:r>
              <a:rPr lang="ko-KR" altLang="en-US" dirty="0"/>
              <a:t> 의미하는 </a:t>
            </a:r>
            <a:r>
              <a:rPr lang="ko-KR" altLang="en-US" dirty="0" err="1"/>
              <a:t>스트라이드</a:t>
            </a:r>
            <a:r>
              <a:rPr lang="en-US" altLang="ko-KR" dirty="0"/>
              <a:t>(stride)</a:t>
            </a:r>
            <a:r>
              <a:rPr lang="ko-KR" altLang="en-US" dirty="0"/>
              <a:t>를 </a:t>
            </a:r>
            <a:r>
              <a:rPr lang="ko-KR" altLang="en-US" dirty="0" err="1"/>
              <a:t>설정해야한다</a:t>
            </a:r>
            <a:r>
              <a:rPr lang="en-US" altLang="ko-KR" dirty="0"/>
              <a:t>. </a:t>
            </a:r>
            <a:r>
              <a:rPr lang="ko-KR" altLang="en-US" dirty="0"/>
              <a:t>위 그림은 동일한 입력 이미지와 필터에 대해 </a:t>
            </a:r>
            <a:r>
              <a:rPr lang="ko-KR" altLang="en-US" dirty="0" err="1"/>
              <a:t>스트라이드</a:t>
            </a:r>
            <a:r>
              <a:rPr lang="ko-KR" altLang="en-US" dirty="0"/>
              <a:t> 값에 따른 출력 이미지의 변화를 보여준다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CNN</a:t>
            </a:r>
            <a:r>
              <a:rPr lang="ko-KR" altLang="en-US" dirty="0"/>
              <a:t>을 구현할 때 </a:t>
            </a:r>
            <a:r>
              <a:rPr lang="ko-KR" altLang="en-US" dirty="0" err="1"/>
              <a:t>합성곱</a:t>
            </a:r>
            <a:r>
              <a:rPr lang="ko-KR" altLang="en-US" dirty="0"/>
              <a:t> 계층의 </a:t>
            </a:r>
            <a:r>
              <a:rPr lang="ko-KR" altLang="en-US" dirty="0" err="1"/>
              <a:t>스트라이드는</a:t>
            </a:r>
            <a:r>
              <a:rPr lang="ko-KR" altLang="en-US" dirty="0"/>
              <a:t> 주로 </a:t>
            </a:r>
            <a:r>
              <a:rPr lang="en-US" altLang="ko-KR" dirty="0"/>
              <a:t>1</a:t>
            </a:r>
            <a:r>
              <a:rPr lang="ko-KR" altLang="en-US" dirty="0"/>
              <a:t>로 설정된다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C9C4DB-C68C-C3CD-D7EE-5C3E8A568B35}"/>
              </a:ext>
            </a:extLst>
          </p:cNvPr>
          <p:cNvSpPr txBox="1"/>
          <p:nvPr/>
        </p:nvSpPr>
        <p:spPr>
          <a:xfrm>
            <a:off x="2516981" y="1340292"/>
            <a:ext cx="19073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Stride=1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6F2C14-C06B-B57F-8897-9777F541268E}"/>
              </a:ext>
            </a:extLst>
          </p:cNvPr>
          <p:cNvSpPr txBox="1"/>
          <p:nvPr/>
        </p:nvSpPr>
        <p:spPr>
          <a:xfrm>
            <a:off x="6260307" y="1343374"/>
            <a:ext cx="19073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Stride=2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0107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 Layer (</a:t>
            </a: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Padding)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EC44443-8971-3C96-3522-CCA3DDBBBE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7361" y="1275940"/>
            <a:ext cx="6827417" cy="17340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4C1556D-13FE-9520-630C-9A77FF895ED9}"/>
              </a:ext>
            </a:extLst>
          </p:cNvPr>
          <p:cNvSpPr txBox="1"/>
          <p:nvPr/>
        </p:nvSpPr>
        <p:spPr>
          <a:xfrm>
            <a:off x="1906374" y="3292868"/>
            <a:ext cx="652938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합성곱</a:t>
            </a:r>
            <a:r>
              <a:rPr lang="ko-KR" altLang="en-US" dirty="0"/>
              <a:t> 계층을 거치면서 이미지의 크기는 점점 작아지게 되고</a:t>
            </a:r>
            <a:r>
              <a:rPr lang="en-US" altLang="ko-KR" dirty="0"/>
              <a:t>, </a:t>
            </a:r>
            <a:r>
              <a:rPr lang="ko-KR" altLang="en-US" dirty="0"/>
              <a:t>이미지의 가장자리에 위치한 픽셀들의 정보는 점점 사라지게 된다</a:t>
            </a:r>
            <a:r>
              <a:rPr lang="en-US" altLang="ko-KR" dirty="0"/>
              <a:t>. </a:t>
            </a:r>
            <a:r>
              <a:rPr lang="ko-KR" altLang="en-US" dirty="0"/>
              <a:t>이러한 문제점을 해결하기 위해 이용되는 것이 패딩 </a:t>
            </a:r>
            <a:r>
              <a:rPr lang="en-US" altLang="ko-KR" dirty="0"/>
              <a:t>(padding)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이미지의 가장자리에 </a:t>
            </a:r>
            <a:r>
              <a:rPr lang="en-US" altLang="ko-KR" dirty="0"/>
              <a:t>0</a:t>
            </a:r>
            <a:r>
              <a:rPr lang="ko-KR" altLang="en-US" dirty="0"/>
              <a:t>의 값을 갖는 픽셀을 추가하는 것을 </a:t>
            </a:r>
            <a:r>
              <a:rPr lang="en-US" altLang="ko-KR" dirty="0"/>
              <a:t>zero-padding</a:t>
            </a:r>
            <a:r>
              <a:rPr lang="ko-KR" altLang="en-US" dirty="0"/>
              <a:t>이라고 하며</a:t>
            </a:r>
            <a:r>
              <a:rPr lang="en-US" altLang="ko-KR" dirty="0"/>
              <a:t>, Zero-padding</a:t>
            </a:r>
            <a:r>
              <a:rPr lang="ko-KR" altLang="en-US" dirty="0"/>
              <a:t>의 경우</a:t>
            </a:r>
            <a:r>
              <a:rPr lang="en-US" altLang="ko-KR" dirty="0"/>
              <a:t>, </a:t>
            </a:r>
            <a:r>
              <a:rPr lang="ko-KR" altLang="en-US" dirty="0"/>
              <a:t>이미지 손실이 없음을 확인할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727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542300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Pooling Layer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D25E6B-CE23-FFF4-3050-F7DE9FD156BB}"/>
              </a:ext>
            </a:extLst>
          </p:cNvPr>
          <p:cNvSpPr txBox="1"/>
          <p:nvPr/>
        </p:nvSpPr>
        <p:spPr>
          <a:xfrm>
            <a:off x="1557338" y="1042988"/>
            <a:ext cx="72580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이미지의 크기를 계속 유지한 채 </a:t>
            </a:r>
            <a:r>
              <a:rPr lang="en-US" altLang="ko-KR" dirty="0"/>
              <a:t>Fully Connected layer</a:t>
            </a:r>
            <a:r>
              <a:rPr lang="ko-KR" altLang="en-US" dirty="0"/>
              <a:t>로 가게 된다면 </a:t>
            </a:r>
            <a:r>
              <a:rPr lang="ko-KR" altLang="en-US" dirty="0" err="1"/>
              <a:t>연산량이</a:t>
            </a:r>
            <a:r>
              <a:rPr lang="ko-KR" altLang="en-US" dirty="0"/>
              <a:t> 기하급수적으로 늘 것이다</a:t>
            </a:r>
            <a:r>
              <a:rPr lang="en-US" altLang="ko-KR" dirty="0"/>
              <a:t>. </a:t>
            </a:r>
            <a:r>
              <a:rPr lang="ko-KR" altLang="en-US" dirty="0"/>
              <a:t>적당히 크기도 줄이고</a:t>
            </a:r>
            <a:r>
              <a:rPr lang="en-US" altLang="ko-KR" dirty="0"/>
              <a:t>, </a:t>
            </a:r>
            <a:r>
              <a:rPr lang="ko-KR" altLang="en-US" dirty="0"/>
              <a:t>특정 </a:t>
            </a:r>
            <a:r>
              <a:rPr lang="en-US" altLang="ko-KR" dirty="0"/>
              <a:t>feature</a:t>
            </a:r>
            <a:r>
              <a:rPr lang="ko-KR" altLang="en-US" dirty="0"/>
              <a:t>를 강조할 수 있어야 하는데 그 역할을 </a:t>
            </a:r>
            <a:r>
              <a:rPr lang="en-US" altLang="ko-KR" dirty="0"/>
              <a:t>Pooling layer</a:t>
            </a:r>
            <a:r>
              <a:rPr lang="ko-KR" altLang="en-US" dirty="0"/>
              <a:t>에서 하게 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</a:t>
            </a:r>
          </a:p>
          <a:p>
            <a:r>
              <a:rPr lang="ko-KR" altLang="en-US" dirty="0"/>
              <a:t>처리 방법</a:t>
            </a:r>
            <a:endParaRPr lang="en-US" altLang="ko-KR" dirty="0"/>
          </a:p>
          <a:p>
            <a:r>
              <a:rPr lang="en-US" altLang="ko-KR" dirty="0"/>
              <a:t>-Max Pooling</a:t>
            </a:r>
          </a:p>
          <a:p>
            <a:r>
              <a:rPr lang="en-US" altLang="ko-KR" dirty="0"/>
              <a:t>-Average Pooling</a:t>
            </a:r>
          </a:p>
          <a:p>
            <a:r>
              <a:rPr lang="en-US" altLang="ko-KR" dirty="0"/>
              <a:t>-Min Pooling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5757877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2218</TotalTime>
  <Words>334</Words>
  <Application>Microsoft Office PowerPoint</Application>
  <PresentationFormat>화면 슬라이드 쇼(16:9)</PresentationFormat>
  <Paragraphs>43</Paragraphs>
  <Slides>11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NanumGothic ExtraBold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유나현</dc:creator>
  <cp:lastModifiedBy>유나현</cp:lastModifiedBy>
  <cp:revision>27</cp:revision>
  <dcterms:modified xsi:type="dcterms:W3CDTF">2022-05-16T12:15:32Z</dcterms:modified>
</cp:coreProperties>
</file>